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19" r:id="rId34"/>
    <p:sldId id="405" r:id="rId35"/>
    <p:sldId id="403" r:id="rId36"/>
    <p:sldId id="416" r:id="rId37"/>
    <p:sldId id="427" r:id="rId38"/>
    <p:sldId id="417" r:id="rId39"/>
    <p:sldId id="420" r:id="rId40"/>
    <p:sldId id="438" r:id="rId41"/>
    <p:sldId id="439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21" r:id="rId61"/>
    <p:sldId id="422" r:id="rId62"/>
    <p:sldId id="471" r:id="rId63"/>
    <p:sldId id="472" r:id="rId64"/>
    <p:sldId id="3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1" autoAdjust="0"/>
    <p:restoredTop sz="94690" autoAdjust="0"/>
  </p:normalViewPr>
  <p:slideViewPr>
    <p:cSldViewPr snapToGrid="0">
      <p:cViewPr varScale="1">
        <p:scale>
          <a:sx n="151" d="100"/>
          <a:sy n="151" d="100"/>
        </p:scale>
        <p:origin x="327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A0971-7EBF-4A36-B2BB-F85078A337CC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BF6B3-52B2-4E25-8F5E-04512EEEFC9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Intention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either later today or in the </a:t>
            </a:r>
            <a:r>
              <a:rPr lang="en-US"/>
              <a:t>RL lecture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 plan decides a high-level set of maneuvers (e.g. cruise-in-lane, turn right, turn left,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36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782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sample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DE5F8-C7A0-42C1-BE7B-B82C81C994BB}"/>
              </a:ext>
            </a:extLst>
          </p:cNvPr>
          <p:cNvSpPr/>
          <p:nvPr/>
        </p:nvSpPr>
        <p:spPr>
          <a:xfrm>
            <a:off x="5569527" y="1961805"/>
            <a:ext cx="2685011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points on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Interesting: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3"/>
                <a:stretch>
                  <a:fillRect l="-1810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Markov chain with a controller!</a:t>
                </a:r>
              </a:p>
              <a:p>
                <a:r>
                  <a:rPr lang="en-US" dirty="0"/>
                  <a:t>Represented as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as before (can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the definition if needed)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defines the immediate reward received for transitioning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A023F66-9B32-4C5B-BA4C-4D0768A4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2AEA-E5A3-4788-AC56-9A16DF4A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15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2400E9-052F-4311-9AA9-D9C98156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09202"/>
            <a:ext cx="6031751" cy="4944710"/>
          </a:xfrm>
        </p:spPr>
        <p:txBody>
          <a:bodyPr>
            <a:normAutofit/>
          </a:bodyPr>
          <a:lstStyle/>
          <a:p>
            <a:r>
              <a:rPr lang="en-US" dirty="0"/>
              <a:t>Assume fixed target location</a:t>
            </a:r>
          </a:p>
          <a:p>
            <a:r>
              <a:rPr lang="en-US" dirty="0"/>
              <a:t>Reward for transitions going to target cell = 1, otherwise 0</a:t>
            </a:r>
          </a:p>
          <a:p>
            <a:r>
              <a:rPr lang="en-US" dirty="0"/>
              <a:t>Just part of the robot MDP showing two different actions, each action leading to next states with some probability</a:t>
            </a:r>
          </a:p>
          <a:p>
            <a:r>
              <a:rPr lang="en-US" dirty="0"/>
              <a:t>Which action to choose from each cell? </a:t>
            </a:r>
          </a:p>
          <a:p>
            <a:r>
              <a:rPr lang="en-US" dirty="0"/>
              <a:t>How do we find an optimal policy (that maximizes rewards)?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44824-6728-4ECD-A6CF-F6933BA0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Robot controlling its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8CF3C-3A5A-40A6-9A53-7FFC1AE2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/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/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FAB99B-887F-48A5-92C7-D6F22072E61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643626" y="2471531"/>
            <a:ext cx="761644" cy="32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970A-2EA8-4EC9-8C1F-9CF7862D4525}"/>
              </a:ext>
            </a:extLst>
          </p:cNvPr>
          <p:cNvSpPr/>
          <p:nvPr/>
        </p:nvSpPr>
        <p:spPr>
          <a:xfrm>
            <a:off x="2405270" y="2093843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/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85A865-0EE3-4620-B640-9F16B78D237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28730" y="2221396"/>
            <a:ext cx="1207289" cy="8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A8460-5AC2-4B5B-8975-CD2639EB431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34014" y="2374814"/>
            <a:ext cx="1167533" cy="53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19ED2-CF5B-4623-B959-E36E6D11965B}"/>
              </a:ext>
            </a:extLst>
          </p:cNvPr>
          <p:cNvSpPr txBox="1"/>
          <p:nvPr/>
        </p:nvSpPr>
        <p:spPr>
          <a:xfrm>
            <a:off x="3273620" y="18372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AEB5-4041-4CA5-A369-011F108E3820}"/>
              </a:ext>
            </a:extLst>
          </p:cNvPr>
          <p:cNvSpPr txBox="1"/>
          <p:nvPr/>
        </p:nvSpPr>
        <p:spPr>
          <a:xfrm>
            <a:off x="3294168" y="26717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669024-302C-4971-9008-C4CEF9F9A6F3}"/>
              </a:ext>
            </a:extLst>
          </p:cNvPr>
          <p:cNvSpPr/>
          <p:nvPr/>
        </p:nvSpPr>
        <p:spPr>
          <a:xfrm>
            <a:off x="2405270" y="3404212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FC668-2B3D-4346-A840-DE92F8B291CC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>
            <a:off x="1643626" y="3153641"/>
            <a:ext cx="761644" cy="46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/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/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D0F52-F3F8-4FE9-B723-79D9480301C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36657" y="3604701"/>
            <a:ext cx="1164890" cy="6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9C2981-9AEE-4D8B-98E4-AAE52B676CD5}"/>
              </a:ext>
            </a:extLst>
          </p:cNvPr>
          <p:cNvSpPr txBox="1"/>
          <p:nvPr/>
        </p:nvSpPr>
        <p:spPr>
          <a:xfrm>
            <a:off x="3281547" y="3200498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273026-A497-40B5-8F49-7D7AB673323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934014" y="3787046"/>
            <a:ext cx="1133061" cy="50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E19-8C25-4331-9B49-1CA2436A6316}"/>
              </a:ext>
            </a:extLst>
          </p:cNvPr>
          <p:cNvSpPr txBox="1"/>
          <p:nvPr/>
        </p:nvSpPr>
        <p:spPr>
          <a:xfrm>
            <a:off x="3294168" y="40839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994603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 can be described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(Sometimes a reward function is written with actions as well,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We will use only state-reward functions to make it easy.)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832239-70E4-49DC-BDE0-F3C3E24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29640-43F7-4108-83F9-A471A44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7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Pick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5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System starts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player 1 (controller) chooses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player 2 (environment) picking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Player 1 picks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Player 2 picks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  <a:blipFill>
                <a:blip r:embed="rId2"/>
                <a:stretch>
                  <a:fillRect l="-60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as two-player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0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Policy is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mapping states to actions</a:t>
                </a:r>
              </a:p>
              <a:p>
                <a:pPr lvl="1"/>
                <a:r>
                  <a:rPr lang="en-US" dirty="0"/>
                  <a:t>This is deterministic view of policies, later we will look at stochastic policies</a:t>
                </a:r>
              </a:p>
              <a:p>
                <a:r>
                  <a:rPr lang="en-US" dirty="0"/>
                  <a:t>Policy is basically the “implementation” of our controller. It tells the controller what action to take in each state.</a:t>
                </a:r>
              </a:p>
              <a:p>
                <a:r>
                  <a:rPr lang="en-US" dirty="0"/>
                  <a:t>If we are executing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then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the expected payoff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policy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  <a:blipFill>
                <a:blip r:embed="rId2"/>
                <a:stretch>
                  <a:fillRect l="-50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491AC3-C304-4680-B60F-333E6B0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Value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A12BB-FBB6-4335-B2BC-F7D6D54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450271-9FCF-4AB9-B2E7-229F40358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 showed that :</a:t>
            </a:r>
          </a:p>
          <a:p>
            <a:pPr lvl="1"/>
            <a:r>
              <a:rPr lang="en-US" dirty="0"/>
              <a:t>computing optimal reward/cost over several steps of </a:t>
            </a:r>
          </a:p>
          <a:p>
            <a:pPr lvl="1"/>
            <a:r>
              <a:rPr lang="en-US" dirty="0"/>
              <a:t>a dynamic discrete decision problem (i.e. computing the best decision in each discrete step)</a:t>
            </a:r>
          </a:p>
          <a:p>
            <a:pPr lvl="1"/>
            <a:r>
              <a:rPr lang="en-US" dirty="0"/>
              <a:t>can be stated in a recursive step-by-step form</a:t>
            </a:r>
          </a:p>
          <a:p>
            <a:pPr lvl="1"/>
            <a:r>
              <a:rPr lang="en-US" dirty="0"/>
              <a:t>by writing the relationship between the value functions in two successive iterations.</a:t>
            </a:r>
          </a:p>
          <a:p>
            <a:r>
              <a:rPr lang="en-US" dirty="0"/>
              <a:t>This relationship is called Bellman equation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46E38-C522-4BCF-AE0D-F90D2B96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9AA8-5811-40F5-94EE-E2EE345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expected sum of rewards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has two terms:</a:t>
                </a:r>
              </a:p>
              <a:p>
                <a:pPr lvl="1"/>
                <a:r>
                  <a:rPr lang="en-US" dirty="0"/>
                  <a:t>Immediate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Expected sum of future discounted rewards</a:t>
                </a:r>
              </a:p>
              <a:p>
                <a:r>
                  <a:rPr lang="en-US" dirty="0"/>
                  <a:t>Note that above is the same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finite-state MDP, we can write one such equation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gives 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linear equations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variables (the unknown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can be solved efficiently (Gaussian elimination).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2EC76F-1A15-47C7-B4A6-D7A8D59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satisfies Bellman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A340-25CD-48D0-989A-68B96CF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5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now know how to compute the value for a given policy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Computing best/optimal policy: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Bellman equation for optimal value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optimal policy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that make above equation hold,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F6553-5F7A-43F1-A890-887BCF65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31D4-C920-4EB7-8255-19EB7E7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4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91A6E4-D41B-4E73-8A27-483824F7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compute the optimal policy?</a:t>
            </a:r>
          </a:p>
          <a:p>
            <a:r>
              <a:rPr lang="en-US" dirty="0"/>
              <a:t>Two algorithms:</a:t>
            </a:r>
          </a:p>
          <a:p>
            <a:pPr lvl="1"/>
            <a:r>
              <a:rPr lang="en-US" dirty="0"/>
              <a:t>Value iteration</a:t>
            </a:r>
          </a:p>
          <a:p>
            <a:pPr lvl="1"/>
            <a:r>
              <a:rPr lang="en-US" dirty="0"/>
              <a:t>Policy iteration</a:t>
            </a:r>
          </a:p>
          <a:p>
            <a:endParaRPr lang="en-US" dirty="0"/>
          </a:p>
          <a:p>
            <a:r>
              <a:rPr lang="en-US" dirty="0"/>
              <a:t>Value iteration: Repeatedly update estimated value function using Bellman equation</a:t>
            </a:r>
          </a:p>
          <a:p>
            <a:r>
              <a:rPr lang="en-US" dirty="0"/>
              <a:t>Policy iteration: Use value function of a given policy to improve the policy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ED66B-47B5-43A8-A489-F9C8D515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7CAA4-648A-4970-A15C-3F09354C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Value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While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shown that after finite 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0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6E235F-E705-4CB9-936C-16EED067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2CAB2-94E4-487A-9343-7BFF5B2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9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policy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	While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) {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b="0" dirty="0"/>
                  <a:t> /*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*/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Can be shown that this algorithm also converges to the optimal policy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086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4E0D99-8C88-42C6-816A-DA3E4F3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BD33-BE55-452A-B7BF-1DFEA47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379A-95AF-4EB8-BBE4-9C8F8C7B2697}"/>
              </a:ext>
            </a:extLst>
          </p:cNvPr>
          <p:cNvSpPr/>
          <p:nvPr/>
        </p:nvSpPr>
        <p:spPr>
          <a:xfrm>
            <a:off x="9838944" y="2487168"/>
            <a:ext cx="1960474" cy="1375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use the LP formulation to solve this, or an iterative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13452F-014A-4A5A-B5CE-8085D60F20EA}"/>
              </a:ext>
            </a:extLst>
          </p:cNvPr>
          <p:cNvCxnSpPr>
            <a:stCxn id="5" idx="1"/>
          </p:cNvCxnSpPr>
          <p:nvPr/>
        </p:nvCxnSpPr>
        <p:spPr>
          <a:xfrm flipH="1">
            <a:off x="7556602" y="3174797"/>
            <a:ext cx="2282342" cy="1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3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using rewards for action-values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indicates the reward obtained by taking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the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Optimal-action-value policy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previous formulas change a bit, as the reward depends on which action is taken (and is thus is subject to transition probability)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b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CCBB0-A3A8-4D4F-BA50-9AE3DD72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state-action pairs for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58CE1-CEFB-4ED1-864B-9D28E1F7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2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58B45-76E9-4DB5-9895-D7FFC2D8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iteration and Policy iteration are both standard, and no agreement on which is better</a:t>
            </a:r>
          </a:p>
          <a:p>
            <a:r>
              <a:rPr lang="en-US" dirty="0"/>
              <a:t>In practice, value iteration is preferred over policy iteration as the latter requires solving linear equations, which scales ~cubically with the size of the state space</a:t>
            </a:r>
          </a:p>
          <a:p>
            <a:r>
              <a:rPr lang="en-US" dirty="0"/>
              <a:t>Real-world applications face challenges: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modeling: Where does the (probabilistic) environment model come from?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dimensionality: Even if you have a model, computing and storing expectations over large state-spaces is impractical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15764-4281-4B02-A99A-647BE2CD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23B20-FF6C-48C6-A3E4-EFD1551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49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data to estimate model</a:t>
                </a:r>
              </a:p>
              <a:p>
                <a:pPr lvl="1"/>
                <a:r>
                  <a:rPr lang="en-US" dirty="0"/>
                  <a:t>Run many simulations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Perform optimal policy search over the approximate model</a:t>
                </a:r>
              </a:p>
              <a:p>
                <a:r>
                  <a:rPr lang="en-US" dirty="0"/>
                  <a:t>Model converges asymptotically if all state-action pairs are visited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D2ACCF-FBA0-4C5B-BC1B-C592247B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 (Indirect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1033-04D5-49C6-A696-D8D45F0E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Called a model-free method, because it does not assume knowledge of a model of the environment</a:t>
                </a:r>
              </a:p>
              <a:p>
                <a:r>
                  <a:rPr lang="en-US" dirty="0"/>
                  <a:t>Learning agent tries to learn optimal policy from its history of interactions with the environment</a:t>
                </a:r>
              </a:p>
              <a:p>
                <a:r>
                  <a:rPr lang="en-US" dirty="0"/>
                  <a:t>Agent interaction described in tuples called “experience”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for each state and action returns the expected reward of that action (and all subsequent actions) at that state</a:t>
                </a:r>
              </a:p>
              <a:p>
                <a:r>
                  <a:rPr lang="en-US" dirty="0"/>
                  <a:t>Q-learning uses a technique called “temporal differences” to estimate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in each state</a:t>
                </a:r>
              </a:p>
              <a:p>
                <a:r>
                  <a:rPr lang="en-US" dirty="0"/>
                  <a:t>Agent maintains a table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 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3DD55B-610D-48E5-B80C-94395614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(Model-free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BA8D-2F91-48E4-94E7-7C914956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8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Whenever the agent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takes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have new data about the reward that we get, we use this to update our estimate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at that state</a:t>
                </a:r>
              </a:p>
              <a:p>
                <a:r>
                  <a:rPr lang="en-US" dirty="0"/>
                  <a:t>Agent updates its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using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aggressively you update the 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means that you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very slowly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means that you simple replace the old value with the new value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estimate of the optimal future value</a:t>
                </a:r>
              </a:p>
              <a:p>
                <a:r>
                  <a:rPr lang="en-US" dirty="0"/>
                  <a:t>Note that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learning, when we update the 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have some knowledge of what happens when we take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26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9CAFEC-E6AC-4143-A297-0FB89490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B9FC8-A3B6-48FE-BF48-885BC60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17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Q-learning learns an optimal policy no matter which policy you are following – hence it’s called an off-policy method</a:t>
                </a:r>
              </a:p>
              <a:p>
                <a:r>
                  <a:rPr lang="en-US" dirty="0"/>
                  <a:t>One issue in Q-learning (and more broadly in RL): How should an agent decide which actions to choose to explore?</a:t>
                </a:r>
              </a:p>
              <a:p>
                <a:pPr lvl="1"/>
                <a:r>
                  <a:rPr lang="en-US" dirty="0"/>
                  <a:t>Is it better to explore more actions, or exploit an action for which we got a good reward (i.e. pursue the chosen path deeper)?</a:t>
                </a:r>
              </a:p>
              <a:p>
                <a:pPr lvl="1"/>
                <a:r>
                  <a:rPr lang="en-US" dirty="0"/>
                  <a:t>This is called the </a:t>
                </a:r>
                <a:r>
                  <a:rPr lang="en-US" i="1" dirty="0"/>
                  <a:t>exploitation-exploration tradeoff, </a:t>
                </a:r>
                <a:r>
                  <a:rPr lang="en-US" dirty="0"/>
                  <a:t>a parameter to choose for many RL algorithms</a:t>
                </a:r>
              </a:p>
              <a:p>
                <a:r>
                  <a:rPr lang="en-US" dirty="0"/>
                  <a:t>One way to do this is using the Boltzmann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(called temperature) controls probability of picking non-optimal actions.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 all actions are chosen uniformly (explore),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small, then the best actions are chosen.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365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2D5747-C46B-4244-B397-5FF42224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B33E1-03E5-4035-A9DC-DB3A6182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5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10EA91-7FA7-415E-A917-CEFB949D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Uncertainty! </a:t>
            </a:r>
          </a:p>
          <a:p>
            <a:r>
              <a:rPr lang="en-US" dirty="0"/>
              <a:t>In all previous algorithms, we assume that all states are fully visible and precisely estimable</a:t>
            </a:r>
          </a:p>
          <a:p>
            <a:r>
              <a:rPr lang="en-US" dirty="0"/>
              <a:t>In CPS examples, there is uncertainty in states (sensor/actuation noise, state may not be observable but only estimated, etc.)</a:t>
            </a:r>
          </a:p>
          <a:p>
            <a:r>
              <a:rPr lang="en-US" dirty="0"/>
              <a:t>The approach is to model the underlying system as a Partially-Observable Markov Decision Process (POMDP)  -- pronounced POM-DPs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85483-E223-46DC-B884-6EF43F9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more challenges for RL in autonomous CPS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CDDA-E155-4084-B53D-1000EF98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6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6-tuple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set of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transition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the probability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transitioning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under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observation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probability of observing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taken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reward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a reward for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FBABBE-6EA6-4284-A4B2-8540A9BB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1846-4551-403E-A1F2-253948F1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E7E01D-B411-4F76-8AE4-2C306056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theory concerns with planning problems for discrete or continuous POMDPs</a:t>
            </a:r>
          </a:p>
          <a:p>
            <a:r>
              <a:rPr lang="en-US" dirty="0"/>
              <a:t>Strong assumptions required to get theoretical results of optimality</a:t>
            </a:r>
          </a:p>
          <a:p>
            <a:pPr lvl="1"/>
            <a:r>
              <a:rPr lang="en-US" dirty="0"/>
              <a:t>Underlying state-transitions correspond to a linear dynamical system with Gaussian probability distribution</a:t>
            </a:r>
          </a:p>
          <a:p>
            <a:pPr lvl="1"/>
            <a:r>
              <a:rPr lang="en-US" dirty="0"/>
              <a:t>Reward function is a negative quadratic loss</a:t>
            </a:r>
          </a:p>
          <a:p>
            <a:r>
              <a:rPr lang="en-US" dirty="0"/>
              <a:t>Solving generic discrete POMDP is intractable, finding tractable special cases is a hot 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05644-0123-442C-800A-922C835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BA689-432A-4EFD-A222-3F59647F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40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Policies in POMDPs are mappings from </a:t>
                </a:r>
                <a:r>
                  <a:rPr lang="en-US" i="1" dirty="0"/>
                  <a:t>belief </a:t>
                </a:r>
                <a:r>
                  <a:rPr lang="en-US" dirty="0"/>
                  <a:t>states to actions</a:t>
                </a:r>
              </a:p>
              <a:p>
                <a:r>
                  <a:rPr lang="en-US" dirty="0"/>
                  <a:t>Instead of tracking arbitrarily long observation histories, we track belief states</a:t>
                </a:r>
              </a:p>
              <a:p>
                <a:r>
                  <a:rPr lang="en-US" dirty="0"/>
                  <a:t>A belief state is a distribution over states; in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assigned to being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Computing belief states:</a:t>
                </a:r>
              </a:p>
              <a:p>
                <a:pPr lvl="1"/>
                <a:r>
                  <a:rPr lang="en-US" dirty="0"/>
                  <a:t>Start in some initial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prior to any observations</a:t>
                </a:r>
              </a:p>
              <a:p>
                <a:pPr lvl="1"/>
                <a:r>
                  <a:rPr lang="en-US" dirty="0"/>
                  <a:t>Compute new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current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and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8A8A0-C46A-402C-9192-3E1FFDC8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E4AA-6B3D-49EC-BAFF-7B836256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1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Kalman filter: exact update of belief state for linear dynamical systems</a:t>
                </a:r>
              </a:p>
              <a:p>
                <a:r>
                  <a:rPr lang="en-US" dirty="0"/>
                  <a:t>Particle filter: approximate update for general systems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798FD3-BC41-4BED-AF65-1AE3EF3A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258F9-3151-4941-9D1A-F2B3C11E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07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ACC40-56D4-4B85-A623-A467B499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literature, starting in 1960s</a:t>
            </a:r>
          </a:p>
          <a:p>
            <a:r>
              <a:rPr lang="en-US" dirty="0"/>
              <a:t>Point-based value iteration:</a:t>
            </a:r>
          </a:p>
          <a:p>
            <a:pPr lvl="1"/>
            <a:r>
              <a:rPr lang="en-US" dirty="0"/>
              <a:t>Select a small set of reachable belief points</a:t>
            </a:r>
          </a:p>
          <a:p>
            <a:pPr lvl="1"/>
            <a:r>
              <a:rPr lang="en-US" dirty="0"/>
              <a:t>Perform Bellman updates at those points, keeping value and gradient</a:t>
            </a:r>
          </a:p>
          <a:p>
            <a:r>
              <a:rPr lang="en-US" dirty="0"/>
              <a:t>Online search for POMDP solutions</a:t>
            </a:r>
          </a:p>
          <a:p>
            <a:pPr lvl="1"/>
            <a:r>
              <a:rPr lang="en-US" dirty="0"/>
              <a:t>Build AND/OR tree of the reachable belief states from current belief</a:t>
            </a:r>
          </a:p>
          <a:p>
            <a:pPr lvl="1"/>
            <a:r>
              <a:rPr lang="en-US" dirty="0"/>
              <a:t>Approaches like branch-and-bound, heuristic search, Monte Carlo Tree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CC9B2-C544-41E8-A2E8-34A1AC49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planning in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B9D3-EDCC-4F9A-88B7-4DE1E30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26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25941</TotalTime>
  <Words>5779</Words>
  <Application>Microsoft Office PowerPoint</Application>
  <PresentationFormat>Widescreen</PresentationFormat>
  <Paragraphs>750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</vt:lpstr>
      <vt:lpstr>Probabilistic Roadmap (PRM) Construction</vt:lpstr>
      <vt:lpstr>Heuristic search A*</vt:lpstr>
      <vt:lpstr>How A* works</vt:lpstr>
      <vt:lpstr>A* implementation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Markov Decision Process</vt:lpstr>
      <vt:lpstr>Autonomous Robot controlling its actions</vt:lpstr>
      <vt:lpstr>Markov Decision Process</vt:lpstr>
      <vt:lpstr>MDP run</vt:lpstr>
      <vt:lpstr>MDP as two-player game</vt:lpstr>
      <vt:lpstr>Policies and Value Functions</vt:lpstr>
      <vt:lpstr>Bellman Equation</vt:lpstr>
      <vt:lpstr>Value function satisfies Bellman equations</vt:lpstr>
      <vt:lpstr>Optimal value function</vt:lpstr>
      <vt:lpstr>Planning in MDPs</vt:lpstr>
      <vt:lpstr>Value iteration</vt:lpstr>
      <vt:lpstr>Policy iteration</vt:lpstr>
      <vt:lpstr>Using state-action pairs for rewards</vt:lpstr>
      <vt:lpstr>Challenges</vt:lpstr>
      <vt:lpstr>Approximate model (Indirect method)</vt:lpstr>
      <vt:lpstr>Q-learning: (Model-free method)</vt:lpstr>
      <vt:lpstr>Q-learning</vt:lpstr>
      <vt:lpstr>Q-learning</vt:lpstr>
      <vt:lpstr>Some more challenges for RL in autonomous CPS</vt:lpstr>
      <vt:lpstr>POMDPs</vt:lpstr>
      <vt:lpstr>RL for POMDPs</vt:lpstr>
      <vt:lpstr>RL for POMDPs</vt:lpstr>
      <vt:lpstr>RL for POMDPS</vt:lpstr>
      <vt:lpstr>Algorithms for planning in POMDPs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677</cp:revision>
  <dcterms:created xsi:type="dcterms:W3CDTF">2018-01-04T23:14:16Z</dcterms:created>
  <dcterms:modified xsi:type="dcterms:W3CDTF">2021-11-01T20:18:09Z</dcterms:modified>
</cp:coreProperties>
</file>